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6974A1F-3063-42E2-B9C9-F3FF049B74E7}" type="datetimeFigureOut">
              <a:rPr lang="ru-RU" smtClean="0"/>
              <a:t>20.12.2017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4856-065E-4F56-AEDC-902FD8FB319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12145648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7049960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5308" y="620688"/>
            <a:ext cx="8496944" cy="2171327"/>
          </a:xfrm>
        </p:spPr>
        <p:txBody>
          <a:bodyPr/>
          <a:lstStyle/>
          <a:p>
            <a:r>
              <a:rPr lang="ru-RU" sz="4400" b="1" dirty="0" smtClean="0">
                <a:effectLst/>
              </a:rPr>
              <a:t>АНТИКОРРУПЦИОННЫЕ СТАНДАРТЫ И ПРОБЛЕМЫ ИХ ВНЕДРЕНИЯ 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200" y="3068960"/>
            <a:ext cx="5432152" cy="304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57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411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effectLst/>
              </a:rPr>
              <a:t>Этапы построения системы </a:t>
            </a:r>
            <a:r>
              <a:rPr lang="ru-RU" sz="3200" b="1" dirty="0">
                <a:effectLst/>
              </a:rPr>
              <a:t>антикоррупционного </a:t>
            </a:r>
            <a:r>
              <a:rPr lang="ru-RU" sz="3200" b="1" dirty="0" err="1" smtClean="0">
                <a:effectLst/>
              </a:rPr>
              <a:t>комплаенса</a:t>
            </a:r>
            <a:r>
              <a:rPr lang="ru-RU" sz="3200" b="1" dirty="0" smtClean="0">
                <a:effectLst/>
              </a:rPr>
              <a:t> в организации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1. Определение ответственного подразделения: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в должностных инструкциях ответственных работников </a:t>
            </a:r>
            <a:r>
              <a:rPr lang="ru-RU" dirty="0" smtClean="0">
                <a:solidFill>
                  <a:schemeClr val="tx1"/>
                </a:solidFill>
              </a:rPr>
              <a:t>должны быть конкретные </a:t>
            </a:r>
            <a:r>
              <a:rPr lang="ru-RU" dirty="0">
                <a:solidFill>
                  <a:schemeClr val="tx1"/>
                </a:solidFill>
              </a:rPr>
              <a:t>обязанности, например: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консультирование сотрудников компании по вопросам, связанным с предотвращением коррупционных рисков;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проведение антикоррупционных тренингов;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контроль заключаемых с контрагентами договоров на предмет соблюдения антикоррупционной политики компании;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ведение антикоррупционного раздела на сайте компании;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взаимодействие с руководством на предмет разработки и внедрения антикоррупционных мер и т. 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364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marL="0" indent="0">
              <a:lnSpc>
                <a:spcPct val="100000"/>
              </a:lnSpc>
            </a:pPr>
            <a:r>
              <a:rPr lang="ru-RU" sz="3200" b="1" dirty="0">
                <a:solidFill>
                  <a:schemeClr val="tx1"/>
                </a:solidFill>
              </a:rPr>
              <a:t>2. Разработка и внедрение антикоррупционной политики</a:t>
            </a:r>
          </a:p>
        </p:txBody>
      </p:sp>
      <p:pic>
        <p:nvPicPr>
          <p:cNvPr id="4" name="Объект 3" descr="Схема. Примерное содержание антикоррупционной политики компании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776864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0207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200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200" b="1" dirty="0" smtClean="0">
                <a:solidFill>
                  <a:schemeClr val="tx1"/>
                </a:solidFill>
                <a:effectLst/>
              </a:rPr>
              <a:t>Положения антикоррупционной </a:t>
            </a:r>
            <a:r>
              <a:rPr lang="ru-RU" sz="2200" b="1" dirty="0">
                <a:solidFill>
                  <a:schemeClr val="tx1"/>
                </a:solidFill>
                <a:effectLst/>
              </a:rPr>
              <a:t>политики </a:t>
            </a:r>
            <a:r>
              <a:rPr lang="ru-RU" sz="2200" b="1" dirty="0" smtClean="0">
                <a:solidFill>
                  <a:schemeClr val="tx1"/>
                </a:solidFill>
                <a:effectLst/>
              </a:rPr>
              <a:t>в части, касающейся </a:t>
            </a:r>
            <a:r>
              <a:rPr lang="ru-RU" sz="2200" b="1" dirty="0">
                <a:solidFill>
                  <a:schemeClr val="tx1"/>
                </a:solidFill>
                <a:effectLst/>
              </a:rPr>
              <a:t>правил дарения </a:t>
            </a:r>
            <a:r>
              <a:rPr lang="ru-RU" sz="2200" b="1" dirty="0" smtClean="0">
                <a:solidFill>
                  <a:schemeClr val="tx1"/>
                </a:solidFill>
                <a:effectLst/>
              </a:rPr>
              <a:t>подарков от имени компании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25202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tx2"/>
                </a:solidFill>
              </a:rPr>
              <a:t>"В случае получения работником в связи с его трудовой деятельностью подарка либо нескольких подарков, совокупная стоимость которых превышает 15 тыс. руб. [или любую другую сумму, которую определит </a:t>
            </a:r>
            <a:r>
              <a:rPr lang="ru-RU" b="1" i="1" dirty="0" smtClean="0">
                <a:solidFill>
                  <a:schemeClr val="tx2"/>
                </a:solidFill>
              </a:rPr>
              <a:t>компания], </a:t>
            </a:r>
            <a:r>
              <a:rPr lang="ru-RU" b="1" i="1" dirty="0">
                <a:solidFill>
                  <a:schemeClr val="tx2"/>
                </a:solidFill>
              </a:rPr>
              <a:t>он обязан проинформировать об этом отдел </a:t>
            </a:r>
            <a:r>
              <a:rPr lang="ru-RU" b="1" i="1" dirty="0" err="1">
                <a:solidFill>
                  <a:schemeClr val="tx2"/>
                </a:solidFill>
              </a:rPr>
              <a:t>комплаенса</a:t>
            </a:r>
            <a:r>
              <a:rPr lang="ru-RU" b="1" i="1" dirty="0">
                <a:solidFill>
                  <a:schemeClr val="tx2"/>
                </a:solidFill>
              </a:rPr>
              <a:t> [или любой другой альтернативный отдел или ответственного </a:t>
            </a:r>
            <a:r>
              <a:rPr lang="ru-RU" b="1" i="1" dirty="0" smtClean="0">
                <a:solidFill>
                  <a:schemeClr val="tx2"/>
                </a:solidFill>
              </a:rPr>
              <a:t>сотрудника], </a:t>
            </a:r>
            <a:r>
              <a:rPr lang="ru-RU" b="1" i="1" dirty="0">
                <a:solidFill>
                  <a:schemeClr val="tx2"/>
                </a:solidFill>
              </a:rPr>
              <a:t>направив сообщение по электронной почте уполномоченного подразделения"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3645024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Положения антикоррупционной политики в части </a:t>
            </a:r>
            <a:r>
              <a:rPr lang="ru-RU" sz="2200" b="1" dirty="0"/>
              <a:t>предотвращения конфликта интересов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4509120"/>
            <a:ext cx="83529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>
                <a:solidFill>
                  <a:schemeClr val="tx2"/>
                </a:solidFill>
                <a:latin typeface="+mj-lt"/>
              </a:rPr>
              <a:t>"Работникам запрещается предлагать, передавать или принимать какие-либо подарки, в том числе в форме услуг или выгоды, если это может вызвать конфликт интересов"</a:t>
            </a:r>
          </a:p>
        </p:txBody>
      </p:sp>
    </p:spTree>
    <p:extLst>
      <p:ext uri="{BB962C8B-B14F-4D97-AF65-F5344CB8AC3E}">
        <p14:creationId xmlns:p14="http://schemas.microsoft.com/office/powerpoint/2010/main" val="1961919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chemeClr val="tx1"/>
                </a:solidFill>
                <a:effectLst/>
              </a:rPr>
              <a:t>3. Выявление наиболее рисковых для организации процессов</a:t>
            </a:r>
            <a:endParaRPr lang="ru-RU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Минтруд России рекомендует выделить </a:t>
            </a:r>
            <a:r>
              <a:rPr lang="ru-RU" b="1" dirty="0" smtClean="0">
                <a:solidFill>
                  <a:srgbClr val="FF0000"/>
                </a:solidFill>
              </a:rPr>
              <a:t>«критические точки»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для каждого бизнес-процесса организации и составить описание возможных коррупционных нарушений в каждой из этих точек, описание которых должно включать:</a:t>
            </a:r>
          </a:p>
          <a:p>
            <a:pPr lvl="0"/>
            <a:r>
              <a:rPr lang="ru-RU" b="1" dirty="0">
                <a:solidFill>
                  <a:schemeClr val="tx2"/>
                </a:solidFill>
              </a:rPr>
              <a:t>характеристику </a:t>
            </a:r>
            <a:r>
              <a:rPr lang="ru-RU" b="1" dirty="0">
                <a:solidFill>
                  <a:srgbClr val="FF0000"/>
                </a:solidFill>
              </a:rPr>
              <a:t>выгоды или преимущества</a:t>
            </a:r>
            <a:r>
              <a:rPr lang="ru-RU" b="1" dirty="0">
                <a:solidFill>
                  <a:schemeClr val="tx2"/>
                </a:solidFill>
              </a:rPr>
              <a:t>, которое может быть получено организацией или ее отдельными работниками при совершении коррупционного </a:t>
            </a:r>
            <a:r>
              <a:rPr lang="ru-RU" b="1" dirty="0" smtClean="0">
                <a:solidFill>
                  <a:schemeClr val="tx2"/>
                </a:solidFill>
              </a:rPr>
              <a:t>правонарушения</a:t>
            </a:r>
            <a:endParaRPr lang="ru-RU" b="1" dirty="0">
              <a:solidFill>
                <a:schemeClr val="tx2"/>
              </a:solidFill>
            </a:endParaRPr>
          </a:p>
          <a:p>
            <a:pPr lvl="0"/>
            <a:r>
              <a:rPr lang="ru-RU" b="1" dirty="0">
                <a:solidFill>
                  <a:schemeClr val="tx2"/>
                </a:solidFill>
              </a:rPr>
              <a:t>должности в организации, которые являются </a:t>
            </a:r>
            <a:r>
              <a:rPr lang="ru-RU" b="1" dirty="0">
                <a:solidFill>
                  <a:srgbClr val="FF0000"/>
                </a:solidFill>
              </a:rPr>
              <a:t>"ключевыми" для совершения коррупционного правонарушения</a:t>
            </a:r>
            <a:r>
              <a:rPr lang="ru-RU" b="1" dirty="0">
                <a:solidFill>
                  <a:schemeClr val="tx2"/>
                </a:solidFill>
              </a:rPr>
              <a:t>. Иными словами, следует определить, без участия каких должностных </a:t>
            </a:r>
            <a:r>
              <a:rPr lang="ru-RU" b="1" dirty="0" smtClean="0">
                <a:solidFill>
                  <a:schemeClr val="tx2"/>
                </a:solidFill>
              </a:rPr>
              <a:t>лиц организации </a:t>
            </a:r>
            <a:r>
              <a:rPr lang="ru-RU" b="1" dirty="0">
                <a:solidFill>
                  <a:schemeClr val="tx2"/>
                </a:solidFill>
              </a:rPr>
              <a:t>совершение коррупционного правонарушения </a:t>
            </a:r>
            <a:r>
              <a:rPr lang="ru-RU" b="1" dirty="0" smtClean="0">
                <a:solidFill>
                  <a:schemeClr val="tx2"/>
                </a:solidFill>
              </a:rPr>
              <a:t>невозможно</a:t>
            </a:r>
            <a:endParaRPr lang="ru-RU" b="1" dirty="0">
              <a:solidFill>
                <a:schemeClr val="tx2"/>
              </a:solidFill>
            </a:endParaRPr>
          </a:p>
          <a:p>
            <a:pPr lvl="0"/>
            <a:r>
              <a:rPr lang="ru-RU" b="1" dirty="0">
                <a:solidFill>
                  <a:schemeClr val="tx2"/>
                </a:solidFill>
              </a:rPr>
              <a:t>вероятные </a:t>
            </a:r>
            <a:r>
              <a:rPr lang="ru-RU" b="1" dirty="0">
                <a:solidFill>
                  <a:srgbClr val="FF0000"/>
                </a:solidFill>
              </a:rPr>
              <a:t>формы осуществления коррупционных </a:t>
            </a:r>
            <a:r>
              <a:rPr lang="ru-RU" b="1" dirty="0" smtClean="0">
                <a:solidFill>
                  <a:srgbClr val="FF0000"/>
                </a:solidFill>
              </a:rPr>
              <a:t>платежей</a:t>
            </a:r>
          </a:p>
          <a:p>
            <a:pPr marL="0" lvl="0" indent="0" algn="ctr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Сводное описание «критических точек» и возможных коррупционных правонарушений готовится      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«КАРТА КОРРУПЦИОННЫХ РИСКОВ ОРГАНИЗАЦИИ»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24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sz="3200" b="1" dirty="0" smtClean="0">
                <a:effectLst/>
              </a:rPr>
              <a:t>Определение коррупционных рисков</a:t>
            </a:r>
            <a:endParaRPr lang="ru-RU" sz="32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Выделять риски исходя из субъектов и объектов взаимоотношений (участники транзакции)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Учитывать природу, разнообразие, сложность, масштаб, объем и размер транзакции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Исключить формальный подход к определению коррупционных рисков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Е</a:t>
            </a:r>
            <a:r>
              <a:rPr lang="ru-RU" b="1" dirty="0" smtClean="0">
                <a:solidFill>
                  <a:srgbClr val="FF0000"/>
                </a:solidFill>
              </a:rPr>
              <a:t>сли </a:t>
            </a:r>
            <a:r>
              <a:rPr lang="ru-RU" b="1" dirty="0">
                <a:solidFill>
                  <a:srgbClr val="FF0000"/>
                </a:solidFill>
              </a:rPr>
              <a:t>компания является участником </a:t>
            </a:r>
            <a:r>
              <a:rPr lang="ru-RU" b="1" dirty="0" err="1">
                <a:solidFill>
                  <a:srgbClr val="FF0000"/>
                </a:solidFill>
              </a:rPr>
              <a:t>госзакупок</a:t>
            </a:r>
            <a:r>
              <a:rPr lang="ru-RU" b="1" dirty="0">
                <a:solidFill>
                  <a:srgbClr val="FF0000"/>
                </a:solidFill>
              </a:rPr>
              <a:t>, акцент в системе антикоррупционного </a:t>
            </a:r>
            <a:r>
              <a:rPr lang="ru-RU" b="1" dirty="0" err="1">
                <a:solidFill>
                  <a:srgbClr val="FF0000"/>
                </a:solidFill>
              </a:rPr>
              <a:t>комплаенса</a:t>
            </a:r>
            <a:r>
              <a:rPr lang="ru-RU" b="1" dirty="0">
                <a:solidFill>
                  <a:srgbClr val="FF0000"/>
                </a:solidFill>
              </a:rPr>
              <a:t> должен быть сделан на работе с сотрудниками контрактной службы (контрактным управляющим)</a:t>
            </a:r>
            <a:endParaRPr lang="ru-RU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11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  <a:effectLst/>
              </a:rPr>
              <a:t>4. Обучение сотрудников</a:t>
            </a:r>
            <a:endParaRPr lang="ru-RU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2"/>
                </a:solidFill>
              </a:rPr>
              <a:t>тематические тренинги и семинары для работников касаются теории (например, юридической ответственности за нарушение антикоррупционных норм, разъяснения положений локальных нормативных актов, повторения порядка действий при выявлении факта коррупции и т. д</a:t>
            </a:r>
            <a:r>
              <a:rPr lang="ru-RU" b="1" dirty="0" smtClean="0">
                <a:solidFill>
                  <a:schemeClr val="tx2"/>
                </a:solidFill>
              </a:rPr>
              <a:t>.)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</a:rPr>
              <a:t>обучение </a:t>
            </a:r>
            <a:r>
              <a:rPr lang="ru-RU" b="1" dirty="0">
                <a:solidFill>
                  <a:schemeClr val="tx2"/>
                </a:solidFill>
              </a:rPr>
              <a:t>сотрудников, в том числе в игровой форме – рассмотрение кейсов, проведение индивидуальных и коллективных мастер-классов и т. п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b="1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2"/>
                </a:solidFill>
              </a:rPr>
              <a:t>с</a:t>
            </a:r>
            <a:r>
              <a:rPr lang="ru-RU" b="1" dirty="0" smtClean="0">
                <a:solidFill>
                  <a:schemeClr val="tx2"/>
                </a:solidFill>
              </a:rPr>
              <a:t>ообщение о факте коррупции с участием организации 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568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solidFill>
                  <a:schemeClr val="tx1"/>
                </a:solidFill>
                <a:effectLst/>
              </a:rPr>
              <a:t>5. </a:t>
            </a:r>
            <a:r>
              <a:rPr lang="ru-RU" sz="3200" b="1" dirty="0" err="1" smtClean="0">
                <a:solidFill>
                  <a:schemeClr val="tx1"/>
                </a:solidFill>
                <a:effectLst/>
              </a:rPr>
              <a:t>Комплаенс</a:t>
            </a:r>
            <a:r>
              <a:rPr lang="ru-RU" sz="3200" b="1" dirty="0" smtClean="0">
                <a:solidFill>
                  <a:schemeClr val="tx1"/>
                </a:solidFill>
                <a:effectLst/>
              </a:rPr>
              <a:t>-аудит и оценка результатов проведенной работы</a:t>
            </a:r>
            <a:endParaRPr lang="ru-RU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Внутренний аудит </a:t>
            </a:r>
            <a:r>
              <a:rPr lang="ru-RU" b="1" dirty="0" smtClean="0">
                <a:solidFill>
                  <a:schemeClr val="tx1"/>
                </a:solidFill>
              </a:rPr>
              <a:t>- проверка </a:t>
            </a:r>
            <a:r>
              <a:rPr lang="ru-RU" b="1" dirty="0">
                <a:solidFill>
                  <a:schemeClr val="tx1"/>
                </a:solidFill>
              </a:rPr>
              <a:t>реализации антикоррупционной политики компании, надежности и достоверности финансовой отчетности, а также </a:t>
            </a:r>
            <a:r>
              <a:rPr lang="ru-RU" b="1" dirty="0" smtClean="0">
                <a:solidFill>
                  <a:schemeClr val="tx1"/>
                </a:solidFill>
              </a:rPr>
              <a:t>обеспечение </a:t>
            </a:r>
            <a:r>
              <a:rPr lang="ru-RU" b="1" dirty="0">
                <a:solidFill>
                  <a:schemeClr val="tx1"/>
                </a:solidFill>
              </a:rPr>
              <a:t>соответствия деятельности организации требованиям закона и локальных нормативных актов </a:t>
            </a:r>
            <a:r>
              <a:rPr lang="ru-RU" b="1" dirty="0" smtClean="0">
                <a:solidFill>
                  <a:schemeClr val="tx1"/>
                </a:solidFill>
              </a:rPr>
              <a:t>организации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Внешнего </a:t>
            </a:r>
            <a:r>
              <a:rPr lang="ru-RU" b="1" dirty="0">
                <a:solidFill>
                  <a:srgbClr val="FF0000"/>
                </a:solidFill>
              </a:rPr>
              <a:t>аудита </a:t>
            </a:r>
            <a:r>
              <a:rPr lang="ru-RU" b="1" dirty="0" smtClean="0">
                <a:solidFill>
                  <a:schemeClr val="tx1"/>
                </a:solidFill>
              </a:rPr>
              <a:t>- </a:t>
            </a:r>
            <a:r>
              <a:rPr lang="ru-RU" b="1" dirty="0">
                <a:solidFill>
                  <a:schemeClr val="tx1"/>
                </a:solidFill>
              </a:rPr>
              <a:t>анализ соответствия системы </a:t>
            </a:r>
            <a:r>
              <a:rPr lang="ru-RU" b="1" dirty="0" err="1">
                <a:solidFill>
                  <a:schemeClr val="tx1"/>
                </a:solidFill>
              </a:rPr>
              <a:t>комплаенс</a:t>
            </a:r>
            <a:r>
              <a:rPr lang="ru-RU" b="1" dirty="0">
                <a:solidFill>
                  <a:schemeClr val="tx1"/>
                </a:solidFill>
              </a:rPr>
              <a:t>-контроля в компании требованиям национальных и международных регуляторов, а также передовым российским и зарубежным </a:t>
            </a:r>
            <a:r>
              <a:rPr lang="ru-RU" b="1" dirty="0" smtClean="0">
                <a:solidFill>
                  <a:schemeClr val="tx1"/>
                </a:solidFill>
              </a:rPr>
              <a:t>практикам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Итоговая оценка реализации политики в организации на основе анализа внутреннего и/или внешнего аудита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24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35280" cy="8367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effectLst/>
              </a:rPr>
              <a:t>Н</a:t>
            </a:r>
            <a:r>
              <a:rPr lang="ru-RU" sz="2400" b="1" dirty="0" smtClean="0">
                <a:solidFill>
                  <a:schemeClr val="tx1"/>
                </a:solidFill>
                <a:effectLst/>
              </a:rPr>
              <a:t>егативные последствия </a:t>
            </a:r>
            <a:r>
              <a:rPr lang="ru-RU" sz="2400" b="1" dirty="0">
                <a:solidFill>
                  <a:schemeClr val="tx1"/>
                </a:solidFill>
                <a:effectLst/>
              </a:rPr>
              <a:t>от проведения ошибочной антикоррупционной политики: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>
            <a:noAutofit/>
          </a:bodyPr>
          <a:lstStyle/>
          <a:p>
            <a:pPr marL="457200" lvl="0" indent="-457200" fontAlgn="base">
              <a:buFont typeface="+mj-lt"/>
              <a:buAutoNum type="arabicPeriod"/>
            </a:pPr>
            <a:r>
              <a:rPr lang="ru-RU" sz="1400" b="1" dirty="0">
                <a:solidFill>
                  <a:schemeClr val="accent1"/>
                </a:solidFill>
              </a:rPr>
              <a:t>Снижение эффективности антикоррупционных мероприятий за счет проявления эффекта «тренировки вратаря». Под эффектом «тренировки вратаря» в мире спорта нередко понимают опрометчивые действия нападающего, который, не доставляя особых хлопот вратарю, помогает ему быстрее размяться и понять возможности соперника. В нашем случае эффект может проявиться, когда «</a:t>
            </a:r>
            <a:r>
              <a:rPr lang="ru-RU" sz="1400" b="1" dirty="0" err="1">
                <a:solidFill>
                  <a:schemeClr val="accent1"/>
                </a:solidFill>
              </a:rPr>
              <a:t>коррупционно</a:t>
            </a:r>
            <a:r>
              <a:rPr lang="ru-RU" sz="1400" b="1" dirty="0">
                <a:solidFill>
                  <a:schemeClr val="accent1"/>
                </a:solidFill>
              </a:rPr>
              <a:t> настроенное» лицо </a:t>
            </a:r>
            <a:r>
              <a:rPr lang="ru-RU" sz="1400" b="1" dirty="0" smtClean="0">
                <a:solidFill>
                  <a:schemeClr val="accent1"/>
                </a:solidFill>
              </a:rPr>
              <a:t>получает </a:t>
            </a:r>
            <a:r>
              <a:rPr lang="ru-RU" sz="1400" b="1" dirty="0">
                <a:solidFill>
                  <a:schemeClr val="accent1"/>
                </a:solidFill>
              </a:rPr>
              <a:t>сведения о способах выявления правонарушений и, учитывая эту информацию, маскирует свою противоправную деятельность. Эти явления часто возникают при реализации множества контрольных мероприятий, по результатам которых отсутствует грамотная система их корректировки с учетом внешних и внутренних факторов. Таким образом, объект или субъект проверки учится обходить контрольные процедуры и маскировать свою противоправную деятельность тем лучше, чем дольше регламент проверки остается неизменным.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ru-RU" sz="1400" b="1" dirty="0">
                <a:solidFill>
                  <a:schemeClr val="accent1"/>
                </a:solidFill>
              </a:rPr>
              <a:t>Повышение уровня коррупции при проведении внутренних контрольных мероприятий.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ru-RU" sz="1400" b="1" dirty="0">
                <a:solidFill>
                  <a:schemeClr val="accent1"/>
                </a:solidFill>
              </a:rPr>
              <a:t>Неявное склонение своих работников к коррупции за счет их информирования об имеющихся в организации возможностях ведения «скрытой» противоправной деятельности.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ru-RU" sz="1400" b="1" dirty="0">
                <a:solidFill>
                  <a:schemeClr val="accent1"/>
                </a:solidFill>
              </a:rPr>
              <a:t>Создание неформальных оснований для препятствия эффективной деятельности ответственных за профилактику коррупции работников организации;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ru-RU" sz="1400" b="1" dirty="0">
                <a:solidFill>
                  <a:schemeClr val="accent1"/>
                </a:solidFill>
              </a:rPr>
              <a:t>Появление недопустимой формы конкурентной борьбы как между работниками, так и между подразделениями организации.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ru-RU" sz="1400" b="1" dirty="0">
                <a:solidFill>
                  <a:schemeClr val="accent1"/>
                </a:solidFill>
              </a:rPr>
              <a:t>Вовлечение в данную конкурентную борьбу правоохранительных органов.</a:t>
            </a:r>
          </a:p>
          <a:p>
            <a:pPr marL="457200" lvl="0" indent="-457200" fontAlgn="base">
              <a:buFont typeface="+mj-lt"/>
              <a:buAutoNum type="arabicPeriod"/>
            </a:pPr>
            <a:r>
              <a:rPr lang="ru-RU" sz="1400" b="1" dirty="0">
                <a:solidFill>
                  <a:schemeClr val="accent1"/>
                </a:solidFill>
              </a:rPr>
              <a:t>Снижение эффективности деятельности организации вследствие нарушения внутрикорпоративных связей и развития конфликтных межличностных отношений</a:t>
            </a:r>
            <a:r>
              <a:rPr lang="ru-RU" sz="1400" b="1" dirty="0" smtClean="0">
                <a:solidFill>
                  <a:schemeClr val="accent1"/>
                </a:solidFill>
              </a:rPr>
              <a:t>.</a:t>
            </a:r>
            <a:endParaRPr lang="ru-RU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87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01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effectLst/>
              </a:rPr>
              <a:t>Федеральный закон </a:t>
            </a:r>
            <a:r>
              <a:rPr lang="ru-RU" sz="2800" b="1" dirty="0">
                <a:effectLst/>
              </a:rPr>
              <a:t>от 25 декабря 2008 г. № 273-ФЗ  «О противодействии коррупции»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</a:rPr>
              <a:t>О</a:t>
            </a:r>
            <a:r>
              <a:rPr lang="ru-RU" sz="2800" dirty="0" smtClean="0">
                <a:solidFill>
                  <a:schemeClr val="tx1"/>
                </a:solidFill>
              </a:rPr>
              <a:t>дним </a:t>
            </a:r>
            <a:r>
              <a:rPr lang="ru-RU" sz="2800" dirty="0">
                <a:solidFill>
                  <a:schemeClr val="tx1"/>
                </a:solidFill>
              </a:rPr>
              <a:t>из основных направлений деятельности государственных органов </a:t>
            </a:r>
            <a:r>
              <a:rPr lang="ru-RU" sz="2800" dirty="0" smtClean="0">
                <a:solidFill>
                  <a:schemeClr val="tx1"/>
                </a:solidFill>
              </a:rPr>
              <a:t>                  по </a:t>
            </a:r>
            <a:r>
              <a:rPr lang="ru-RU" sz="2800" dirty="0">
                <a:solidFill>
                  <a:schemeClr val="tx1"/>
                </a:solidFill>
              </a:rPr>
              <a:t>повышению эффективности противодействия коррупции является </a:t>
            </a:r>
            <a:r>
              <a:rPr lang="ru-RU" sz="2800" b="1" i="1" dirty="0">
                <a:solidFill>
                  <a:srgbClr val="FF0000"/>
                </a:solidFill>
              </a:rPr>
              <a:t>введение антикоррупционных стандартов</a:t>
            </a:r>
            <a:r>
              <a:rPr lang="ru-RU" sz="2800" b="1" i="1" dirty="0">
                <a:solidFill>
                  <a:schemeClr val="tx1"/>
                </a:solidFill>
              </a:rPr>
              <a:t>, то есть установление для соответствующей области деятельности единой системы запретов, </a:t>
            </a:r>
            <a:r>
              <a:rPr lang="ru-RU" sz="2800" b="1" i="1" dirty="0" smtClean="0">
                <a:solidFill>
                  <a:schemeClr val="tx1"/>
                </a:solidFill>
              </a:rPr>
              <a:t>ограничений                   </a:t>
            </a:r>
            <a:r>
              <a:rPr lang="ru-RU" sz="2800" b="1" i="1" dirty="0">
                <a:solidFill>
                  <a:schemeClr val="tx1"/>
                </a:solidFill>
              </a:rPr>
              <a:t>и дозволений, обеспечивающих предупреждение коррупции </a:t>
            </a:r>
            <a:r>
              <a:rPr lang="ru-RU" sz="2800" b="1" i="1" dirty="0" smtClean="0">
                <a:solidFill>
                  <a:schemeClr val="tx1"/>
                </a:solidFill>
              </a:rPr>
              <a:t>                                   в </a:t>
            </a:r>
            <a:r>
              <a:rPr lang="ru-RU" sz="2800" b="1" i="1" dirty="0">
                <a:solidFill>
                  <a:schemeClr val="tx1"/>
                </a:solidFill>
              </a:rPr>
              <a:t>данной области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37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«Антикоррупционные стандарты»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(</a:t>
            </a:r>
            <a:r>
              <a:rPr lang="ru-RU" sz="3600" b="1" dirty="0" err="1">
                <a:solidFill>
                  <a:srgbClr val="FF0000"/>
                </a:solidFill>
              </a:rPr>
              <a:t>anticorruption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standards</a:t>
            </a:r>
            <a:r>
              <a:rPr lang="ru-RU" sz="3600" b="1" dirty="0">
                <a:solidFill>
                  <a:srgbClr val="FF0000"/>
                </a:solidFill>
              </a:rPr>
              <a:t>)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endParaRPr lang="ru-RU" sz="3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означает </a:t>
            </a:r>
            <a:r>
              <a:rPr lang="ru-RU" sz="2800" dirty="0">
                <a:solidFill>
                  <a:schemeClr val="tx1"/>
                </a:solidFill>
              </a:rPr>
              <a:t>определенный набор основополагающих, официально закрепленных правил, которым должны соответствовать нормативные предписания, регулирующие конкретные виды государственно-властной деятельности, с тем, чтобы ограничить коррупционные процессы в ней, позволить своевременно выявлять конкретные факты коррупции, предотвращать их негативные последствия</a:t>
            </a:r>
          </a:p>
        </p:txBody>
      </p:sp>
    </p:spTree>
    <p:extLst>
      <p:ext uri="{BB962C8B-B14F-4D97-AF65-F5344CB8AC3E}">
        <p14:creationId xmlns:p14="http://schemas.microsoft.com/office/powerpoint/2010/main" val="423673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tx2"/>
                </a:solidFill>
              </a:rPr>
              <a:t>Ст. 7 Федерального закона № 273-ФЗ "О противодействии коррупции"</a:t>
            </a: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"</a:t>
            </a:r>
            <a:r>
              <a:rPr lang="ru-RU" b="1" dirty="0">
                <a:solidFill>
                  <a:srgbClr val="FF0000"/>
                </a:solidFill>
              </a:rPr>
              <a:t>введение антикоррупционных стандартов</a:t>
            </a:r>
            <a:r>
              <a:rPr lang="ru-RU" dirty="0">
                <a:solidFill>
                  <a:srgbClr val="FF0000"/>
                </a:solidFill>
              </a:rPr>
              <a:t>", т.е. установление для соответствующей области социальной деятельности единой системы запретов, ограничений, обязанностей и дозволений, направленных на предупреждение </a:t>
            </a:r>
            <a:r>
              <a:rPr lang="ru-RU" dirty="0" smtClean="0">
                <a:solidFill>
                  <a:srgbClr val="FF0000"/>
                </a:solidFill>
              </a:rPr>
              <a:t>коррупции</a:t>
            </a:r>
          </a:p>
          <a:p>
            <a:pPr marL="0" indent="0" algn="ctr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</a:rPr>
              <a:t>Федеральный закон от 25 декабря 2008 г. № 280-ФЗ "О внесении изменений в отдельные законодательные акты Российской Федерации в связи с ратификацией Конвенции Организации Объединенных Наций против коррупции от 31 октября 2003 года и Конвенции об уголовной ответственности за коррупцию от 27 января 1999 года и принятием Федерального закона "О противодействии коррупции"</a:t>
            </a:r>
          </a:p>
        </p:txBody>
      </p:sp>
    </p:spTree>
    <p:extLst>
      <p:ext uri="{BB962C8B-B14F-4D97-AF65-F5344CB8AC3E}">
        <p14:creationId xmlns:p14="http://schemas.microsoft.com/office/powerpoint/2010/main" val="260767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801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effectLst/>
              </a:rPr>
              <a:t>Формирование и правовое закрепление антикоррупционных стандартов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489654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Определение ключевых элементов антикоррупционных стандартов: запреты, ограничения, дозволения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Определение </a:t>
            </a:r>
            <a:r>
              <a:rPr lang="ru-RU" b="1" dirty="0">
                <a:solidFill>
                  <a:schemeClr val="tx1"/>
                </a:solidFill>
              </a:rPr>
              <a:t>ф</a:t>
            </a:r>
            <a:r>
              <a:rPr lang="ru-RU" b="1" dirty="0" smtClean="0">
                <a:solidFill>
                  <a:schemeClr val="tx1"/>
                </a:solidFill>
              </a:rPr>
              <a:t>ормы закрепления антикоррупционного стандарта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Установления антикоррупционных стандартов                          для </a:t>
            </a:r>
            <a:r>
              <a:rPr lang="ru-RU" b="1" dirty="0">
                <a:solidFill>
                  <a:schemeClr val="tx1"/>
                </a:solidFill>
              </a:rPr>
              <a:t>того или иного вида службы или органа, то они </a:t>
            </a:r>
            <a:r>
              <a:rPr lang="ru-RU" b="1" dirty="0" smtClean="0">
                <a:solidFill>
                  <a:schemeClr val="tx1"/>
                </a:solidFill>
              </a:rPr>
              <a:t>                  (</a:t>
            </a:r>
            <a:r>
              <a:rPr lang="ru-RU" b="1" dirty="0">
                <a:solidFill>
                  <a:schemeClr val="tx1"/>
                </a:solidFill>
              </a:rPr>
              <a:t>эти стандарты) должны находиться в зависимости от </a:t>
            </a:r>
            <a:r>
              <a:rPr lang="ru-RU" b="1" dirty="0">
                <a:solidFill>
                  <a:srgbClr val="FF0000"/>
                </a:solidFill>
              </a:rPr>
              <a:t>функции, которую выполняет соответствующий служащий, а также от коррупционных рисков, связанных со служебной деятельностью чиновника и занимаемой им должностью</a:t>
            </a:r>
          </a:p>
        </p:txBody>
      </p:sp>
    </p:spTree>
    <p:extLst>
      <p:ext uri="{BB962C8B-B14F-4D97-AF65-F5344CB8AC3E}">
        <p14:creationId xmlns:p14="http://schemas.microsoft.com/office/powerpoint/2010/main" val="22686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4000" b="1" dirty="0" smtClean="0"/>
              <a:t>Антикоррупционные стандарты в публичной власти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во-первых, </a:t>
            </a:r>
            <a:r>
              <a:rPr lang="ru-RU" b="1" dirty="0" smtClean="0">
                <a:solidFill>
                  <a:schemeClr val="tx1"/>
                </a:solidFill>
              </a:rPr>
              <a:t>должны </a:t>
            </a:r>
            <a:r>
              <a:rPr lang="ru-RU" b="1" dirty="0">
                <a:solidFill>
                  <a:schemeClr val="tx1"/>
                </a:solidFill>
              </a:rPr>
              <a:t>быть </a:t>
            </a:r>
            <a:r>
              <a:rPr lang="ru-RU" b="1" dirty="0">
                <a:solidFill>
                  <a:srgbClr val="FF0000"/>
                </a:solidFill>
              </a:rPr>
              <a:t>ориентированы на особенности сферы публичной службы</a:t>
            </a:r>
            <a:r>
              <a:rPr lang="ru-RU" b="1" dirty="0">
                <a:solidFill>
                  <a:schemeClr val="tx1"/>
                </a:solidFill>
              </a:rPr>
              <a:t>, где они будут </a:t>
            </a:r>
            <a:r>
              <a:rPr lang="ru-RU" b="1" dirty="0" smtClean="0">
                <a:solidFill>
                  <a:schemeClr val="tx1"/>
                </a:solidFill>
              </a:rPr>
              <a:t>применяться</a:t>
            </a: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во-вторых</a:t>
            </a:r>
            <a:r>
              <a:rPr lang="ru-RU" b="1" dirty="0">
                <a:solidFill>
                  <a:schemeClr val="tx1"/>
                </a:solidFill>
              </a:rPr>
              <a:t>, к числу элементов </a:t>
            </a:r>
            <a:r>
              <a:rPr lang="ru-RU" b="1" dirty="0" smtClean="0">
                <a:solidFill>
                  <a:schemeClr val="tx1"/>
                </a:solidFill>
              </a:rPr>
              <a:t>должны </a:t>
            </a:r>
            <a:r>
              <a:rPr lang="ru-RU" b="1" dirty="0">
                <a:solidFill>
                  <a:schemeClr val="tx1"/>
                </a:solidFill>
              </a:rPr>
              <a:t>быть </a:t>
            </a:r>
            <a:r>
              <a:rPr lang="ru-RU" b="1" dirty="0">
                <a:solidFill>
                  <a:srgbClr val="FF0000"/>
                </a:solidFill>
              </a:rPr>
              <a:t>отнесены запреты, ограничения, требования к служебному поведению и гарантии публичного </a:t>
            </a:r>
            <a:r>
              <a:rPr lang="ru-RU" b="1" dirty="0" smtClean="0">
                <a:solidFill>
                  <a:srgbClr val="FF0000"/>
                </a:solidFill>
              </a:rPr>
              <a:t>служащего</a:t>
            </a: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в-третьих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smtClean="0">
                <a:solidFill>
                  <a:schemeClr val="tx1"/>
                </a:solidFill>
              </a:rPr>
              <a:t>должен время </a:t>
            </a:r>
            <a:r>
              <a:rPr lang="ru-RU" b="1" dirty="0">
                <a:solidFill>
                  <a:schemeClr val="tx1"/>
                </a:solidFill>
              </a:rPr>
              <a:t>от времени </a:t>
            </a:r>
            <a:r>
              <a:rPr lang="ru-RU" b="1" dirty="0" smtClean="0">
                <a:solidFill>
                  <a:srgbClr val="FF0000"/>
                </a:solidFill>
              </a:rPr>
              <a:t>обновляться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в-четвертых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smtClean="0">
                <a:solidFill>
                  <a:schemeClr val="tx1"/>
                </a:solidFill>
              </a:rPr>
              <a:t>должны устанавливаться </a:t>
            </a:r>
            <a:r>
              <a:rPr lang="ru-RU" b="1" dirty="0">
                <a:solidFill>
                  <a:srgbClr val="FF0000"/>
                </a:solidFill>
              </a:rPr>
              <a:t>в локальных актах</a:t>
            </a:r>
            <a:r>
              <a:rPr lang="ru-RU" b="1" dirty="0">
                <a:solidFill>
                  <a:schemeClr val="tx1"/>
                </a:solidFill>
              </a:rPr>
              <a:t>, закрепляющих особенности правового положения служащего, исходя из специфики и вида </a:t>
            </a:r>
            <a:r>
              <a:rPr lang="ru-RU" b="1" dirty="0" smtClean="0">
                <a:solidFill>
                  <a:schemeClr val="tx1"/>
                </a:solidFill>
              </a:rPr>
              <a:t>службы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5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effectLst/>
              </a:rPr>
              <a:t>Организация системы антикоррупционного </a:t>
            </a:r>
            <a:r>
              <a:rPr lang="ru-RU" sz="2800" b="1" dirty="0" err="1">
                <a:effectLst/>
              </a:rPr>
              <a:t>комплаенса</a:t>
            </a:r>
            <a:r>
              <a:rPr lang="ru-RU" sz="2800" b="1" dirty="0">
                <a:effectLst/>
              </a:rPr>
              <a:t> в </a:t>
            </a:r>
            <a:r>
              <a:rPr lang="ru-RU" sz="2800" b="1" dirty="0" smtClean="0">
                <a:effectLst/>
              </a:rPr>
              <a:t>организациях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FF0000"/>
                </a:solidFill>
              </a:rPr>
              <a:t>К</a:t>
            </a:r>
            <a:r>
              <a:rPr lang="ru-RU" b="1" dirty="0" err="1" smtClean="0">
                <a:solidFill>
                  <a:srgbClr val="FF0000"/>
                </a:solidFill>
              </a:rPr>
              <a:t>омплаенс</a:t>
            </a:r>
            <a:r>
              <a:rPr lang="ru-RU" b="1" dirty="0" smtClean="0">
                <a:solidFill>
                  <a:schemeClr val="tx1"/>
                </a:solidFill>
              </a:rPr>
              <a:t> - </a:t>
            </a:r>
            <a:r>
              <a:rPr lang="ru-RU" b="1" dirty="0">
                <a:solidFill>
                  <a:schemeClr val="tx1"/>
                </a:solidFill>
              </a:rPr>
              <a:t>часть системы управления компанией подразумевает обеспечение соответствия ее деятельности требованиям законодательства и локальных нормативных актов, а также контроль в этой </a:t>
            </a:r>
            <a:r>
              <a:rPr lang="ru-RU" b="1" dirty="0" smtClean="0">
                <a:solidFill>
                  <a:schemeClr val="tx1"/>
                </a:solidFill>
              </a:rPr>
              <a:t>сфере</a:t>
            </a: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Обязанность </a:t>
            </a:r>
            <a:r>
              <a:rPr lang="ru-RU" b="1" dirty="0">
                <a:solidFill>
                  <a:srgbClr val="FF0000"/>
                </a:solidFill>
              </a:rPr>
              <a:t>принимать меры по предупреждению коррупции </a:t>
            </a:r>
            <a:r>
              <a:rPr lang="ru-RU" b="1" dirty="0" smtClean="0">
                <a:solidFill>
                  <a:srgbClr val="FF0000"/>
                </a:solidFill>
              </a:rPr>
              <a:t>закреплена в ст</a:t>
            </a:r>
            <a:r>
              <a:rPr lang="ru-RU" b="1" dirty="0">
                <a:solidFill>
                  <a:srgbClr val="FF0000"/>
                </a:solidFill>
              </a:rPr>
              <a:t>. 13.3 Федерального закона от 25 декабря 2008 г. № </a:t>
            </a:r>
            <a:r>
              <a:rPr lang="ru-RU" b="1" dirty="0" smtClean="0">
                <a:solidFill>
                  <a:srgbClr val="FF0000"/>
                </a:solidFill>
              </a:rPr>
              <a:t>273-ФЗ «О противодействии коррупции»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 в связи </a:t>
            </a:r>
            <a:r>
              <a:rPr lang="ru-RU" b="1" dirty="0">
                <a:solidFill>
                  <a:schemeClr val="tx1"/>
                </a:solidFill>
              </a:rPr>
              <a:t>с ратификацией нашей страной Конвенции ООН против коррупции от 31 октября 2003 г. (</a:t>
            </a:r>
            <a:r>
              <a:rPr lang="ru-RU" b="1" dirty="0">
                <a:solidFill>
                  <a:schemeClr val="tx1"/>
                </a:solidFill>
                <a:hlinkClick r:id="rId2"/>
              </a:rPr>
              <a:t>Федеральный закон от 8 марта 2006 г. № 40-ФЗ</a:t>
            </a:r>
            <a:r>
              <a:rPr lang="ru-RU" b="1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478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effectLst/>
              </a:rPr>
              <a:t>Обязанности организаций по антикоррупционному </a:t>
            </a:r>
            <a:r>
              <a:rPr lang="ru-RU" sz="3200" b="1" dirty="0" err="1" smtClean="0">
                <a:effectLst/>
              </a:rPr>
              <a:t>комплаенсу</a:t>
            </a:r>
            <a:endParaRPr lang="ru-RU" sz="32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Статья 13.3 Федеральный закон от 25.12.2008 № 273-ФЗ «О противодействии коррупции» предусматривает </a:t>
            </a:r>
            <a:r>
              <a:rPr lang="ru-RU" b="1" dirty="0" smtClean="0">
                <a:solidFill>
                  <a:schemeClr val="tx1"/>
                </a:solidFill>
              </a:rPr>
              <a:t>обязанности организаций принимать меры по предупреждению коррупции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u="sng" dirty="0">
                <a:solidFill>
                  <a:schemeClr val="tx1"/>
                </a:solidFill>
              </a:rPr>
              <a:t>Меры по предупреждению коррупции, принимаемые в организации, могут включать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1) определение подразделений или должностных лиц, ответственных за профилактику коррупционных и иных правонарушений;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2) сотрудничество организации с правоохранительными органами;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3) разработку и внедрение в практику стандартов и процедур, направленных на обеспечение добросовестной работы организации;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4) принятие кодекса этики и служебного поведения работников организации;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5) предотвращение и урегулирование конфликта интересов;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6) недопущение составления неофициальной отчетности и использования поддельных документов.</a:t>
            </a: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5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11235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>
                <a:effectLst/>
                <a:hlinkClick r:id="rId2"/>
              </a:rPr>
              <a:t>Методические рекомендации Минтруда России по разработке и принятию организациями мер по предупреждению и противодействию коррупции от 8 ноября 2013 г.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184576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Основные принципы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соответствие </a:t>
            </a:r>
            <a:r>
              <a:rPr lang="ru-RU" dirty="0">
                <a:solidFill>
                  <a:schemeClr val="tx1"/>
                </a:solidFill>
              </a:rPr>
              <a:t>политики организации действующему </a:t>
            </a:r>
            <a:r>
              <a:rPr lang="ru-RU" dirty="0" smtClean="0">
                <a:solidFill>
                  <a:schemeClr val="tx1"/>
                </a:solidFill>
              </a:rPr>
              <a:t>законодательству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>
                <a:solidFill>
                  <a:schemeClr val="tx1"/>
                </a:solidFill>
              </a:rPr>
              <a:t>личный пример </a:t>
            </a:r>
            <a:r>
              <a:rPr lang="ru-RU" dirty="0" smtClean="0">
                <a:solidFill>
                  <a:schemeClr val="tx1"/>
                </a:solidFill>
              </a:rPr>
              <a:t>руководства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>
                <a:solidFill>
                  <a:schemeClr val="tx1"/>
                </a:solidFill>
              </a:rPr>
              <a:t>вовлеченность работников (информированность об антикоррупционных мерах, применяемых в компании, а также активное участие сотрудников в их реализации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>
                <a:solidFill>
                  <a:schemeClr val="tx1"/>
                </a:solidFill>
              </a:rPr>
              <a:t>соразмерность антикоррупционных процедур риску </a:t>
            </a:r>
            <a:r>
              <a:rPr lang="ru-RU" dirty="0" smtClean="0">
                <a:solidFill>
                  <a:schemeClr val="tx1"/>
                </a:solidFill>
              </a:rPr>
              <a:t>коррупции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>
                <a:solidFill>
                  <a:schemeClr val="tx1"/>
                </a:solidFill>
              </a:rPr>
              <a:t>эффективность антикоррупционных </a:t>
            </a:r>
            <a:r>
              <a:rPr lang="ru-RU" dirty="0" smtClean="0">
                <a:solidFill>
                  <a:schemeClr val="tx1"/>
                </a:solidFill>
              </a:rPr>
              <a:t>процедур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>
                <a:solidFill>
                  <a:schemeClr val="tx1"/>
                </a:solidFill>
              </a:rPr>
              <a:t>неотвратимость наказания за факт коррупции (привлечение к дисциплинарной ответственности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>
                <a:solidFill>
                  <a:schemeClr val="tx1"/>
                </a:solidFill>
              </a:rPr>
              <a:t>открытость бизнеса для партнеров и </a:t>
            </a:r>
            <a:r>
              <a:rPr lang="ru-RU" dirty="0" smtClean="0">
                <a:solidFill>
                  <a:schemeClr val="tx1"/>
                </a:solidFill>
              </a:rPr>
              <a:t>государства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>
                <a:solidFill>
                  <a:schemeClr val="tx1"/>
                </a:solidFill>
              </a:rPr>
              <a:t>постоянный контроль за соблюдением в компании антикоррупционных мер и положений локальных нормативных </a:t>
            </a:r>
            <a:r>
              <a:rPr lang="ru-RU" dirty="0" smtClean="0">
                <a:solidFill>
                  <a:schemeClr val="tx1"/>
                </a:solidFill>
              </a:rPr>
              <a:t>актов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7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164</TotalTime>
  <Words>1323</Words>
  <Application>Microsoft Office PowerPoint</Application>
  <PresentationFormat>Экран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АНТИКОРРУПЦИОННЫЕ СТАНДАРТЫ И ПРОБЛЕМЫ ИХ ВНЕДРЕНИЯ </vt:lpstr>
      <vt:lpstr>Федеральный закон от 25 декабря 2008 г. № 273-ФЗ  «О противодействии коррупции»</vt:lpstr>
      <vt:lpstr>Презентация PowerPoint</vt:lpstr>
      <vt:lpstr>Презентация PowerPoint</vt:lpstr>
      <vt:lpstr>Формирование и правовое закрепление антикоррупционных стандартов</vt:lpstr>
      <vt:lpstr>Антикоррупционные стандарты в публичной власти</vt:lpstr>
      <vt:lpstr>Организация системы антикоррупционного комплаенса в организациях</vt:lpstr>
      <vt:lpstr>Обязанности организаций по антикоррупционному комплаенсу</vt:lpstr>
      <vt:lpstr>Методические рекомендации Минтруда России по разработке и принятию организациями мер по предупреждению и противодействию коррупции от 8 ноября 2013 г.</vt:lpstr>
      <vt:lpstr>Этапы построения системы антикоррупционного комплаенса в организации </vt:lpstr>
      <vt:lpstr>2. Разработка и внедрение антикоррупционной политики</vt:lpstr>
      <vt:lpstr>Положения антикоррупционной политики в части, касающейся правил дарения подарков от имени компании</vt:lpstr>
      <vt:lpstr>3. Выявление наиболее рисковых для организации процессов</vt:lpstr>
      <vt:lpstr>Определение коррупционных рисков</vt:lpstr>
      <vt:lpstr>4. Обучение сотрудников</vt:lpstr>
      <vt:lpstr>5. Комплаенс-аудит и оценка результатов проведенной работы</vt:lpstr>
      <vt:lpstr>Негативные последствия от проведения ошибочной антикоррупционной политики:</vt:lpstr>
    </vt:vector>
  </TitlesOfParts>
  <Company>Правительство ЯО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АНТИКОРРУПЦИОННЫЕ СТАНДАРТЫ И ПРОБЛЕМЫ ИХ ВНЕДРЕНИЯ</dc:title>
  <dc:creator>Мамаева Наталия Викторовна</dc:creator>
  <cp:lastModifiedBy>Мамаева Наталия Викторовна</cp:lastModifiedBy>
  <cp:revision>12</cp:revision>
  <dcterms:created xsi:type="dcterms:W3CDTF">2017-12-19T15:18:55Z</dcterms:created>
  <dcterms:modified xsi:type="dcterms:W3CDTF">2017-12-20T06:20:45Z</dcterms:modified>
</cp:coreProperties>
</file>